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82" r:id="rId5"/>
    <p:sldId id="296" r:id="rId6"/>
    <p:sldId id="293" r:id="rId7"/>
    <p:sldId id="280" r:id="rId8"/>
    <p:sldId id="265" r:id="rId9"/>
    <p:sldId id="294" r:id="rId10"/>
    <p:sldId id="295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e Kvitsau Mølgaard" initials="JKM" lastIdx="1" clrIdx="0">
    <p:extLst>
      <p:ext uri="{19B8F6BF-5375-455C-9EA6-DF929625EA0E}">
        <p15:presenceInfo xmlns:p15="http://schemas.microsoft.com/office/powerpoint/2012/main" userId="S::kvitsau@ruc.dk::3ab338cb-eb51-4163-af8b-d82037c16f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BEBEBE"/>
    <a:srgbClr val="71B78C"/>
    <a:srgbClr val="717171"/>
    <a:srgbClr val="FF5D5D"/>
    <a:srgbClr val="269DDE"/>
    <a:srgbClr val="FFBE32"/>
    <a:srgbClr val="005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37"/>
  </p:normalViewPr>
  <p:slideViewPr>
    <p:cSldViewPr snapToGrid="0">
      <p:cViewPr varScale="1">
        <p:scale>
          <a:sx n="99" d="100"/>
          <a:sy n="99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4FC52-2277-5748-A657-4B3E8AE695B9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9209-3E85-0B46-8266-EB986203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2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19209-3E85-0B46-8266-EB986203D5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4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C1FFA-9CB8-410A-B389-268524934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72C087-4FE0-47BC-82F6-4488B4599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A61DFB-8BDB-419F-9961-B5B5262C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B8A017-8EF5-4362-BEF2-A28BBBB1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52D890-6165-4ED4-9616-610C1FEB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624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02D0A-19C6-49BF-8ED5-AB4A7066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9318CC4-9F90-48EF-9E31-774A1BEC0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6A678D-C2E1-4591-B23E-BDB34B59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37FA24-A6DD-47F0-9348-7546B5F2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9870FA-6EB9-4871-B01C-E8D17D34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26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D3369F9-9F4E-466E-8355-52E6D4F97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1B3C7C9-F171-4BBD-B36F-40BF22C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793B0C-5802-435F-9D4E-CA713542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664915-6AD5-4B12-9975-4AB602F4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0C5652-5D25-4CDD-8D59-08204F88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2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6A5A-2F83-4BE2-A8DD-E6E68895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740269-F984-4B17-A33A-039ACC80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48B468-2DDB-435B-83C1-3C7F7F65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F5C7BE-73D7-4D28-9D82-6E10950D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36C449-31B9-4516-91B5-DDC91AC7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0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71B9C-CB1E-4D65-BE6F-47CB504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86E0303-3858-494D-9763-1EB2B0AD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F8288C-DD3B-46CE-9613-48D1D552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73A990-7227-4D19-8952-B8F698B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B68F33-27A2-4FE6-8F6D-21CC6F6B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67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A9CD1-81BD-4045-AA5E-3C4E992A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5F2D04-17C2-4EAA-B074-7F5993933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402091-E0F5-4A0A-9EAB-0AE56E74E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657A5F-0A0C-4D95-B8BC-39A5715F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ABBB91-1302-4787-8159-5874D597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36FBC43-7B3F-4C9A-B58D-F05CED97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91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18F12-B6A1-4DF4-B960-DAF815AD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4FA45F-8E25-4494-B6DD-51EFD174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83A5B74-B72E-4EE5-BF72-5E3E928A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F407D7C-788A-4FA0-A8BC-DC9B36E8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88E14EC-D8B4-4B55-B252-7D643243A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C997D35-8FD6-4BAE-8B91-91026B21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7570CBE-20D6-4A4A-8011-DB2821DB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A8DB5F-2A85-4781-868C-D42D402F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847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81989-ED5F-461F-94CA-6DA13D08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6187898-06A5-4FE8-A0E9-F029164D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5519EE-B70D-4DDC-8652-27EB99C1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84957C6-C7C2-4C7D-BFAB-197860F9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10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3113F77-A457-4FDB-9868-FB9AD06A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07C2D93-99E7-4BE3-8DD6-A1BF40D8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C9107E-E6CE-4DB1-AE9B-5CD06A58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6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437BD-EB33-4CF3-ABA1-C108A7D5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95FBF1-54E6-4638-81E2-41C93CC7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45531B-E62F-447B-ACD5-0C1DCFC3F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DDD181-ED7E-4E78-A5D8-E9C0C5F3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A325311-19E7-43D8-8C90-62ED8E15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991BC8-039C-4178-8C85-60B3B78A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5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5E625-CD7A-4F26-9F19-A135108A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16D345-ED2B-48D3-BD8B-C19739BF9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F1712F-79F6-46F9-AA36-62CF20D16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467ED79-26ED-485F-8711-F9DDAE37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30B8ED-1CF0-4076-AA80-196293E0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4B8301F-4780-4945-9EC8-950F27E1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79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D2B425A-2696-4792-B7A0-5FC93B11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B518804-50E9-4737-9624-6C82DF0F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5B87D7-999A-40F1-9AA2-6E0BB5375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1E62-B154-471E-8E05-7686ACF808FB}" type="datetimeFigureOut">
              <a:rPr lang="da-DK" smtClean="0"/>
              <a:t>06.02.2024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D1314B-7FC6-4AB7-81DC-B2ED4150E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C956A2-4E19-4CED-94C8-6E68ACC1B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CBFA-17E1-4545-AA5D-10310E66B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5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græs, udendørs, himmel, felt&#10;&#10;Automatisk genereret beskrivelse">
            <a:extLst>
              <a:ext uri="{FF2B5EF4-FFF2-40B4-BE49-F238E27FC236}">
                <a16:creationId xmlns:a16="http://schemas.microsoft.com/office/drawing/2014/main" id="{CB5DE947-6EC7-4C7C-8B16-041C14E16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265D0C3-5EB5-49E9-99F8-B7CEA19B4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18" y="5029024"/>
            <a:ext cx="3047673" cy="1284046"/>
          </a:xfrm>
          <a:prstGeom prst="rect">
            <a:avLst/>
          </a:prstGeom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DCF4B225-03E0-4361-846B-EC6358E0BB06}"/>
              </a:ext>
            </a:extLst>
          </p:cNvPr>
          <p:cNvSpPr txBox="1">
            <a:spLocks/>
          </p:cNvSpPr>
          <p:nvPr/>
        </p:nvSpPr>
        <p:spPr>
          <a:xfrm>
            <a:off x="8545074" y="6390771"/>
            <a:ext cx="3646926" cy="934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8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Department of Social Sciences and Business </a:t>
            </a:r>
            <a:br>
              <a:rPr lang="da-DK" sz="108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r>
              <a:rPr lang="da-DK" sz="108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Roskilde University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EE78790-63B7-401B-8DC9-4C294CE1039C}"/>
              </a:ext>
            </a:extLst>
          </p:cNvPr>
          <p:cNvSpPr txBox="1"/>
          <p:nvPr/>
        </p:nvSpPr>
        <p:spPr>
          <a:xfrm>
            <a:off x="942392" y="1548882"/>
            <a:ext cx="5883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Correspondence Analysis</a:t>
            </a:r>
          </a:p>
        </p:txBody>
      </p:sp>
    </p:spTree>
    <p:extLst>
      <p:ext uri="{BB962C8B-B14F-4D97-AF65-F5344CB8AC3E}">
        <p14:creationId xmlns:p14="http://schemas.microsoft.com/office/powerpoint/2010/main" val="319829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2604B4FD-F986-48E9-98E2-FAC9DA966312}"/>
              </a:ext>
            </a:extLst>
          </p:cNvPr>
          <p:cNvSpPr/>
          <p:nvPr/>
        </p:nvSpPr>
        <p:spPr>
          <a:xfrm>
            <a:off x="0" y="1"/>
            <a:ext cx="12192000" cy="1798962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800" dirty="0">
              <a:latin typeface="The Wave" panose="020B0000000000000000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265D0C3-5EB5-49E9-99F8-B7CEA19B4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06" y="6178807"/>
            <a:ext cx="1234983" cy="52032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37AC575-ABF6-48F8-8A55-A1F7AF157926}"/>
              </a:ext>
            </a:extLst>
          </p:cNvPr>
          <p:cNvSpPr txBox="1">
            <a:spLocks/>
          </p:cNvSpPr>
          <p:nvPr/>
        </p:nvSpPr>
        <p:spPr>
          <a:xfrm>
            <a:off x="8739651" y="6438969"/>
            <a:ext cx="3400365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Institut for Samfundsvidenskab og Erhverv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Roskilde Universitet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87354D-CD03-4915-ABF6-D824D4E306AC}"/>
              </a:ext>
            </a:extLst>
          </p:cNvPr>
          <p:cNvSpPr txBox="1"/>
          <p:nvPr/>
        </p:nvSpPr>
        <p:spPr>
          <a:xfrm>
            <a:off x="611828" y="1879678"/>
            <a:ext cx="8318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The data</a:t>
            </a:r>
            <a:endParaRPr lang="da-D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 descr="Et billede, der indeholder udendørs, træ, græs, himmel&#10;&#10;Automatisk genereret beskrivelse">
            <a:extLst>
              <a:ext uri="{FF2B5EF4-FFF2-40B4-BE49-F238E27FC236}">
                <a16:creationId xmlns:a16="http://schemas.microsoft.com/office/drawing/2014/main" id="{373A0ECC-26F7-45DF-BE54-4095961D02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50012" r="11843" b="19269"/>
          <a:stretch/>
        </p:blipFill>
        <p:spPr>
          <a:xfrm>
            <a:off x="0" y="0"/>
            <a:ext cx="6372808" cy="1798962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30A2F285-D2C5-407A-B584-0A1B755B7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044057"/>
            <a:ext cx="1026783" cy="432147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31270917-B77F-4830-B43D-331D977ACFB5}"/>
              </a:ext>
            </a:extLst>
          </p:cNvPr>
          <p:cNvSpPr txBox="1">
            <a:spLocks/>
          </p:cNvSpPr>
          <p:nvPr/>
        </p:nvSpPr>
        <p:spPr>
          <a:xfrm>
            <a:off x="-65315" y="1476205"/>
            <a:ext cx="2525199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Department of Social Sciences and Business 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endParaRPr lang="da-DK" sz="800" b="1" dirty="0">
              <a:solidFill>
                <a:schemeClr val="bg1"/>
              </a:solidFill>
              <a:latin typeface="The Wave" panose="020B00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BA6D94D-7941-47A0-B851-23407F7AD921}"/>
              </a:ext>
            </a:extLst>
          </p:cNvPr>
          <p:cNvSpPr txBox="1"/>
          <p:nvPr/>
        </p:nvSpPr>
        <p:spPr>
          <a:xfrm>
            <a:off x="611828" y="3091573"/>
            <a:ext cx="1021101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data have been collected from the CORDIS database – which is public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data consists of abstracts of projects which have received funding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SSH research was located using the The European Science Vocabulary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EuroSciVoc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/>
              <a:t>https://</a:t>
            </a:r>
            <a:r>
              <a:rPr lang="en-GB" sz="1400" dirty="0" err="1"/>
              <a:t>cordis.europa.eu</a:t>
            </a:r>
            <a:r>
              <a:rPr lang="en-GB" sz="1400" dirty="0"/>
              <a:t>/</a:t>
            </a:r>
            <a:r>
              <a:rPr lang="en-GB" sz="1400" dirty="0" err="1"/>
              <a:t>en</a:t>
            </a:r>
            <a:endParaRPr lang="en-GB" sz="1400" dirty="0"/>
          </a:p>
          <a:p>
            <a:r>
              <a:rPr lang="en-GB" sz="1400" dirty="0"/>
              <a:t>https://</a:t>
            </a:r>
            <a:r>
              <a:rPr lang="en-GB" sz="1400" dirty="0" err="1"/>
              <a:t>op.europa.eu</a:t>
            </a:r>
            <a:r>
              <a:rPr lang="en-GB" sz="1400" dirty="0"/>
              <a:t>/da/web/</a:t>
            </a:r>
            <a:r>
              <a:rPr lang="en-GB" sz="1400" dirty="0" err="1"/>
              <a:t>eu</a:t>
            </a:r>
            <a:r>
              <a:rPr lang="en-GB" sz="1400" dirty="0"/>
              <a:t>-vocabularies/</a:t>
            </a:r>
            <a:r>
              <a:rPr lang="en-GB" sz="1400" dirty="0" err="1"/>
              <a:t>euroscivoc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370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2604B4FD-F986-48E9-98E2-FAC9DA966312}"/>
              </a:ext>
            </a:extLst>
          </p:cNvPr>
          <p:cNvSpPr/>
          <p:nvPr/>
        </p:nvSpPr>
        <p:spPr>
          <a:xfrm>
            <a:off x="0" y="1"/>
            <a:ext cx="12192000" cy="1798962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800" dirty="0">
              <a:latin typeface="The Wave" panose="020B0000000000000000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265D0C3-5EB5-49E9-99F8-B7CEA19B4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06" y="6178807"/>
            <a:ext cx="1234983" cy="52032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37AC575-ABF6-48F8-8A55-A1F7AF157926}"/>
              </a:ext>
            </a:extLst>
          </p:cNvPr>
          <p:cNvSpPr txBox="1">
            <a:spLocks/>
          </p:cNvSpPr>
          <p:nvPr/>
        </p:nvSpPr>
        <p:spPr>
          <a:xfrm>
            <a:off x="8739651" y="6438969"/>
            <a:ext cx="3400365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Institut for Samfundsvidenskab og Erhverv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Roskilde Universitet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87354D-CD03-4915-ABF6-D824D4E306AC}"/>
              </a:ext>
            </a:extLst>
          </p:cNvPr>
          <p:cNvSpPr txBox="1"/>
          <p:nvPr/>
        </p:nvSpPr>
        <p:spPr>
          <a:xfrm>
            <a:off x="611828" y="1879678"/>
            <a:ext cx="8318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Topics</a:t>
            </a:r>
            <a:endParaRPr lang="da-D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 descr="Et billede, der indeholder udendørs, træ, græs, himmel&#10;&#10;Automatisk genereret beskrivelse">
            <a:extLst>
              <a:ext uri="{FF2B5EF4-FFF2-40B4-BE49-F238E27FC236}">
                <a16:creationId xmlns:a16="http://schemas.microsoft.com/office/drawing/2014/main" id="{373A0ECC-26F7-45DF-BE54-4095961D0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50012" r="11843" b="19269"/>
          <a:stretch/>
        </p:blipFill>
        <p:spPr>
          <a:xfrm>
            <a:off x="0" y="0"/>
            <a:ext cx="6372808" cy="1798962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30A2F285-D2C5-407A-B584-0A1B755B7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044057"/>
            <a:ext cx="1026783" cy="432147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31270917-B77F-4830-B43D-331D977ACFB5}"/>
              </a:ext>
            </a:extLst>
          </p:cNvPr>
          <p:cNvSpPr txBox="1">
            <a:spLocks/>
          </p:cNvSpPr>
          <p:nvPr/>
        </p:nvSpPr>
        <p:spPr>
          <a:xfrm>
            <a:off x="-65315" y="1476205"/>
            <a:ext cx="2525199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Department of Social Sciences and Business 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endParaRPr lang="da-DK" sz="800" b="1" dirty="0">
              <a:solidFill>
                <a:schemeClr val="bg1"/>
              </a:solidFill>
              <a:latin typeface="The Wave" panose="020B00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BA6D94D-7941-47A0-B851-23407F7AD921}"/>
              </a:ext>
            </a:extLst>
          </p:cNvPr>
          <p:cNvSpPr txBox="1"/>
          <p:nvPr/>
        </p:nvSpPr>
        <p:spPr>
          <a:xfrm>
            <a:off x="611828" y="3091573"/>
            <a:ext cx="10211013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Topics are created with Latent Dirichlet Allocation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topics are created when terms occur frequently together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abstracts have been cleaned from ‘stop words’ (and, the, a, is, etc.)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assume that each document can contain multiple topics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order of words are not considered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identified 100 topics, but some of these are ‘junk’ topics and therefore discarded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7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2604B4FD-F986-48E9-98E2-FAC9DA966312}"/>
              </a:ext>
            </a:extLst>
          </p:cNvPr>
          <p:cNvSpPr/>
          <p:nvPr/>
        </p:nvSpPr>
        <p:spPr>
          <a:xfrm>
            <a:off x="0" y="1"/>
            <a:ext cx="12192000" cy="1798962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800" dirty="0">
              <a:latin typeface="The Wave" panose="020B0000000000000000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265D0C3-5EB5-49E9-99F8-B7CEA19B4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06" y="6178807"/>
            <a:ext cx="1234983" cy="520323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37AC575-ABF6-48F8-8A55-A1F7AF157926}"/>
              </a:ext>
            </a:extLst>
          </p:cNvPr>
          <p:cNvSpPr txBox="1">
            <a:spLocks/>
          </p:cNvSpPr>
          <p:nvPr/>
        </p:nvSpPr>
        <p:spPr>
          <a:xfrm>
            <a:off x="8739651" y="6438969"/>
            <a:ext cx="3400365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Institut for Samfundsvidenskab og Erhverv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Roskilde Universitet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87354D-CD03-4915-ABF6-D824D4E306AC}"/>
              </a:ext>
            </a:extLst>
          </p:cNvPr>
          <p:cNvSpPr txBox="1"/>
          <p:nvPr/>
        </p:nvSpPr>
        <p:spPr>
          <a:xfrm>
            <a:off x="611828" y="1879678"/>
            <a:ext cx="8318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The Basics of MCA</a:t>
            </a:r>
            <a:endParaRPr lang="da-D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 descr="Et billede, der indeholder udendørs, træ, græs, himmel&#10;&#10;Automatisk genereret beskrivelse">
            <a:extLst>
              <a:ext uri="{FF2B5EF4-FFF2-40B4-BE49-F238E27FC236}">
                <a16:creationId xmlns:a16="http://schemas.microsoft.com/office/drawing/2014/main" id="{373A0ECC-26F7-45DF-BE54-4095961D0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50012" r="11843" b="19269"/>
          <a:stretch/>
        </p:blipFill>
        <p:spPr>
          <a:xfrm>
            <a:off x="0" y="0"/>
            <a:ext cx="6372808" cy="1798962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30A2F285-D2C5-407A-B584-0A1B755B7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044057"/>
            <a:ext cx="1026783" cy="432147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31270917-B77F-4830-B43D-331D977ACFB5}"/>
              </a:ext>
            </a:extLst>
          </p:cNvPr>
          <p:cNvSpPr txBox="1">
            <a:spLocks/>
          </p:cNvSpPr>
          <p:nvPr/>
        </p:nvSpPr>
        <p:spPr>
          <a:xfrm>
            <a:off x="-65315" y="1476205"/>
            <a:ext cx="2525199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Department of Social Sciences and Business 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endParaRPr lang="da-DK" sz="800" b="1" dirty="0">
              <a:solidFill>
                <a:schemeClr val="bg1"/>
              </a:solidFill>
              <a:latin typeface="The Wave" panose="020B00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BA6D94D-7941-47A0-B851-23407F7AD921}"/>
              </a:ext>
            </a:extLst>
          </p:cNvPr>
          <p:cNvSpPr txBox="1"/>
          <p:nvPr/>
        </p:nvSpPr>
        <p:spPr>
          <a:xfrm>
            <a:off x="611828" y="3091573"/>
            <a:ext cx="10211013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MCA is a method to simplify and structure large matrixes of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Unlike principal component analysis, the data in MCA’s is categorical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Points which are close to each other are similar while the ones far apart are dissimilar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structure is data-driven, the interpretation is made afterwards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outputs are called maps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5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379CB1F-DBAE-4F17-994C-203AFADDA968}"/>
              </a:ext>
            </a:extLst>
          </p:cNvPr>
          <p:cNvSpPr/>
          <p:nvPr/>
        </p:nvSpPr>
        <p:spPr>
          <a:xfrm>
            <a:off x="0" y="6365087"/>
            <a:ext cx="12192000" cy="516667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The Wave" panose="020B0000000000000000" pitchFamily="34" charset="0"/>
            </a:endParaRPr>
          </a:p>
        </p:txBody>
      </p:sp>
      <p:pic>
        <p:nvPicPr>
          <p:cNvPr id="11" name="Grafik 10" descr="Lineal">
            <a:extLst>
              <a:ext uri="{FF2B5EF4-FFF2-40B4-BE49-F238E27FC236}">
                <a16:creationId xmlns:a16="http://schemas.microsoft.com/office/drawing/2014/main" id="{453667B7-BD74-4F64-A5D6-0B7FC1981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386" y="2676808"/>
            <a:ext cx="884548" cy="884548"/>
          </a:xfrm>
          <a:prstGeom prst="rect">
            <a:avLst/>
          </a:prstGeom>
        </p:spPr>
      </p:pic>
      <p:pic>
        <p:nvPicPr>
          <p:cNvPr id="3" name="Billede 2" descr="Et billede, der indeholder græs, udendørs, træ, plante&#10;&#10;Automatisk genereret beskrivelse">
            <a:extLst>
              <a:ext uri="{FF2B5EF4-FFF2-40B4-BE49-F238E27FC236}">
                <a16:creationId xmlns:a16="http://schemas.microsoft.com/office/drawing/2014/main" id="{C0EAEF48-9417-4332-85F9-0E0CEE285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339" r="10681" b="1930"/>
          <a:stretch/>
        </p:blipFill>
        <p:spPr>
          <a:xfrm>
            <a:off x="9616750" y="0"/>
            <a:ext cx="2575250" cy="670245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265D0C3-5EB5-49E9-99F8-B7CEA19B4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0" y="0"/>
            <a:ext cx="1227600" cy="516666"/>
          </a:xfrm>
          <a:prstGeom prst="rect">
            <a:avLst/>
          </a:prstGeom>
          <a:noFill/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1297B483-C6B4-4130-97CD-54B0B52D605A}"/>
              </a:ext>
            </a:extLst>
          </p:cNvPr>
          <p:cNvSpPr txBox="1"/>
          <p:nvPr/>
        </p:nvSpPr>
        <p:spPr>
          <a:xfrm>
            <a:off x="704765" y="516666"/>
            <a:ext cx="7647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alibri" panose="020F0502020204030204" pitchFamily="34" charset="0"/>
                <a:cs typeface="Calibri" panose="020F0502020204030204" pitchFamily="34" charset="0"/>
              </a:rPr>
              <a:t>The data: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B17E926C-A253-47FA-B674-751D58C89B79}"/>
              </a:ext>
            </a:extLst>
          </p:cNvPr>
          <p:cNvSpPr txBox="1">
            <a:spLocks/>
          </p:cNvSpPr>
          <p:nvPr/>
        </p:nvSpPr>
        <p:spPr>
          <a:xfrm>
            <a:off x="8791635" y="6004277"/>
            <a:ext cx="3400365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Department of Social Sciences and Business 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Roskilde University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C3B925D-72FC-B7B9-A673-85AD80BEF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89604"/>
              </p:ext>
            </p:extLst>
          </p:nvPr>
        </p:nvGraphicFramePr>
        <p:xfrm>
          <a:off x="1433660" y="1921691"/>
          <a:ext cx="60960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9882368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478202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985913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4462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85231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60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Abstract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3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Abstract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44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Abstract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3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Abstract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35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379CB1F-DBAE-4F17-994C-203AFADDA968}"/>
              </a:ext>
            </a:extLst>
          </p:cNvPr>
          <p:cNvSpPr/>
          <p:nvPr/>
        </p:nvSpPr>
        <p:spPr>
          <a:xfrm>
            <a:off x="0" y="6365087"/>
            <a:ext cx="12192000" cy="516667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The Wave" panose="020B0000000000000000" pitchFamily="34" charset="0"/>
            </a:endParaRPr>
          </a:p>
        </p:txBody>
      </p:sp>
      <p:pic>
        <p:nvPicPr>
          <p:cNvPr id="3" name="Billede 2" descr="Et billede, der indeholder græs, udendørs, træ, plante&#10;&#10;Automatisk genereret beskrivelse">
            <a:extLst>
              <a:ext uri="{FF2B5EF4-FFF2-40B4-BE49-F238E27FC236}">
                <a16:creationId xmlns:a16="http://schemas.microsoft.com/office/drawing/2014/main" id="{C0EAEF48-9417-4332-85F9-0E0CEE285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339" r="10681" b="1930"/>
          <a:stretch/>
        </p:blipFill>
        <p:spPr>
          <a:xfrm>
            <a:off x="9616750" y="0"/>
            <a:ext cx="2575250" cy="670245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265D0C3-5EB5-49E9-99F8-B7CEA19B4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0" y="0"/>
            <a:ext cx="1227600" cy="516666"/>
          </a:xfrm>
          <a:prstGeom prst="rect">
            <a:avLst/>
          </a:prstGeom>
          <a:noFill/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1297B483-C6B4-4130-97CD-54B0B52D605A}"/>
              </a:ext>
            </a:extLst>
          </p:cNvPr>
          <p:cNvSpPr txBox="1"/>
          <p:nvPr/>
        </p:nvSpPr>
        <p:spPr>
          <a:xfrm>
            <a:off x="619116" y="212731"/>
            <a:ext cx="2080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alibri" panose="020F0502020204030204" pitchFamily="34" charset="0"/>
                <a:cs typeface="Calibri" panose="020F0502020204030204" pitchFamily="34" charset="0"/>
              </a:rPr>
              <a:t>The maps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B17E926C-A253-47FA-B674-751D58C89B79}"/>
              </a:ext>
            </a:extLst>
          </p:cNvPr>
          <p:cNvSpPr txBox="1">
            <a:spLocks/>
          </p:cNvSpPr>
          <p:nvPr/>
        </p:nvSpPr>
        <p:spPr>
          <a:xfrm>
            <a:off x="8791635" y="6004277"/>
            <a:ext cx="3400365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Department of Social Sciences and Business 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Roskilde University</a:t>
            </a:r>
          </a:p>
        </p:txBody>
      </p:sp>
      <p:pic>
        <p:nvPicPr>
          <p:cNvPr id="5" name="Pladsholder til indhold 3" descr="Et billede, der indeholder diagram, tegning, mønster&#10;&#10;Automatisk genereret beskrivelse">
            <a:extLst>
              <a:ext uri="{FF2B5EF4-FFF2-40B4-BE49-F238E27FC236}">
                <a16:creationId xmlns:a16="http://schemas.microsoft.com/office/drawing/2014/main" id="{ED18538B-4F5E-D80A-6F53-7193D2942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584" y="212731"/>
            <a:ext cx="6268334" cy="557881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686FC86-2611-2503-3E9F-B2C579D2BA6E}"/>
              </a:ext>
            </a:extLst>
          </p:cNvPr>
          <p:cNvSpPr txBox="1"/>
          <p:nvPr/>
        </p:nvSpPr>
        <p:spPr>
          <a:xfrm>
            <a:off x="619116" y="2787893"/>
            <a:ext cx="2716163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the cloud of individuals (abstracts)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shows where the data is concentrated</a:t>
            </a:r>
          </a:p>
        </p:txBody>
      </p:sp>
    </p:spTree>
    <p:extLst>
      <p:ext uri="{BB962C8B-B14F-4D97-AF65-F5344CB8AC3E}">
        <p14:creationId xmlns:p14="http://schemas.microsoft.com/office/powerpoint/2010/main" val="289854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379CB1F-DBAE-4F17-994C-203AFADDA968}"/>
              </a:ext>
            </a:extLst>
          </p:cNvPr>
          <p:cNvSpPr/>
          <p:nvPr/>
        </p:nvSpPr>
        <p:spPr>
          <a:xfrm>
            <a:off x="0" y="6365087"/>
            <a:ext cx="12192000" cy="516667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The Wave" panose="020B0000000000000000" pitchFamily="34" charset="0"/>
            </a:endParaRPr>
          </a:p>
        </p:txBody>
      </p:sp>
      <p:pic>
        <p:nvPicPr>
          <p:cNvPr id="3" name="Billede 2" descr="Et billede, der indeholder græs, udendørs, træ, plante&#10;&#10;Automatisk genereret beskrivelse">
            <a:extLst>
              <a:ext uri="{FF2B5EF4-FFF2-40B4-BE49-F238E27FC236}">
                <a16:creationId xmlns:a16="http://schemas.microsoft.com/office/drawing/2014/main" id="{C0EAEF48-9417-4332-85F9-0E0CEE285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339" r="10681" b="1930"/>
          <a:stretch/>
        </p:blipFill>
        <p:spPr>
          <a:xfrm>
            <a:off x="9616750" y="0"/>
            <a:ext cx="2575250" cy="670245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265D0C3-5EB5-49E9-99F8-B7CEA19B4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0" y="0"/>
            <a:ext cx="1227600" cy="516666"/>
          </a:xfrm>
          <a:prstGeom prst="rect">
            <a:avLst/>
          </a:prstGeom>
          <a:noFill/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1297B483-C6B4-4130-97CD-54B0B52D605A}"/>
              </a:ext>
            </a:extLst>
          </p:cNvPr>
          <p:cNvSpPr txBox="1"/>
          <p:nvPr/>
        </p:nvSpPr>
        <p:spPr>
          <a:xfrm>
            <a:off x="619116" y="212731"/>
            <a:ext cx="2080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alibri" panose="020F0502020204030204" pitchFamily="34" charset="0"/>
                <a:cs typeface="Calibri" panose="020F0502020204030204" pitchFamily="34" charset="0"/>
              </a:rPr>
              <a:t>The maps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B17E926C-A253-47FA-B674-751D58C89B79}"/>
              </a:ext>
            </a:extLst>
          </p:cNvPr>
          <p:cNvSpPr txBox="1">
            <a:spLocks/>
          </p:cNvSpPr>
          <p:nvPr/>
        </p:nvSpPr>
        <p:spPr>
          <a:xfrm>
            <a:off x="8791635" y="6004277"/>
            <a:ext cx="3400365" cy="333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Department of Social Sciences and Business </a:t>
            </a:r>
            <a:b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</a:br>
            <a:r>
              <a:rPr lang="da-DK" sz="800" b="1" dirty="0">
                <a:solidFill>
                  <a:schemeClr val="bg1"/>
                </a:solidFill>
                <a:latin typeface="The Wave" panose="020B0000000000000000" pitchFamily="34" charset="0"/>
                <a:cs typeface="Arial" panose="020B0604020202020204" pitchFamily="34" charset="0"/>
              </a:rPr>
              <a:t>Roskilde University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86FC86-2611-2503-3E9F-B2C579D2BA6E}"/>
              </a:ext>
            </a:extLst>
          </p:cNvPr>
          <p:cNvSpPr txBox="1"/>
          <p:nvPr/>
        </p:nvSpPr>
        <p:spPr>
          <a:xfrm>
            <a:off x="619116" y="2787893"/>
            <a:ext cx="271616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the cloud of terms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Here we see what terms are used in the abstracts and their relations (close/far)</a:t>
            </a:r>
          </a:p>
        </p:txBody>
      </p:sp>
      <p:pic>
        <p:nvPicPr>
          <p:cNvPr id="2" name="Pladsholder til indhold 5">
            <a:extLst>
              <a:ext uri="{FF2B5EF4-FFF2-40B4-BE49-F238E27FC236}">
                <a16:creationId xmlns:a16="http://schemas.microsoft.com/office/drawing/2014/main" id="{0E08D3B3-18CC-C9F5-9102-1FEAF95F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687" y="-5605"/>
            <a:ext cx="5834063" cy="68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0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_Template_Autumn_Winter_English.pptx" id="{73BC678C-8ECE-4DC5-842E-BC9CAC9AD934}" vid="{113CFC5B-4E49-4752-96C3-58E86C3187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8736D802E4409A670602E19A0205" ma:contentTypeVersion="3" ma:contentTypeDescription="Create a new document." ma:contentTypeScope="" ma:versionID="2ea5106ad6be750a6bbf0f19b38dd813">
  <xsd:schema xmlns:xsd="http://www.w3.org/2001/XMLSchema" xmlns:xs="http://www.w3.org/2001/XMLSchema" xmlns:p="http://schemas.microsoft.com/office/2006/metadata/properties" xmlns:ns2="b0d58abd-15a9-4fe6-b10f-08076442ef28" targetNamespace="http://schemas.microsoft.com/office/2006/metadata/properties" ma:root="true" ma:fieldsID="44c21aa8a1d807103a48e0b3c8484a82" ns2:_="">
    <xsd:import namespace="b0d58abd-15a9-4fe6-b10f-08076442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8abd-15a9-4fe6-b10f-08076442e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171FE2-94A4-4CF2-945C-41B2F4528B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0d58abd-15a9-4fe6-b10f-08076442ef28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069AE09-BA76-4262-AA91-F38751C7E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58abd-15a9-4fe6-b10f-08076442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7F6A4-91A2-4200-BC0C-7CB0083867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36</TotalTime>
  <Words>349</Words>
  <Application>Microsoft Macintosh PowerPoint</Application>
  <PresentationFormat>Widescreen</PresentationFormat>
  <Paragraphs>59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The Wave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Sebastian Diemer Mørk</dc:creator>
  <cp:lastModifiedBy>Gabi Lombardo</cp:lastModifiedBy>
  <cp:revision>3</cp:revision>
  <dcterms:created xsi:type="dcterms:W3CDTF">2024-02-02T12:28:04Z</dcterms:created>
  <dcterms:modified xsi:type="dcterms:W3CDTF">2024-02-06T13:58:09Z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0x010100A7888736D802E4409A670602E19A0205</vt:lpwstr>
  </property>
</Properties>
</file>